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1" r:id="rId3"/>
    <p:sldId id="1018" r:id="rId4"/>
    <p:sldId id="1014" r:id="rId5"/>
    <p:sldId id="1015" r:id="rId6"/>
    <p:sldId id="1019" r:id="rId7"/>
    <p:sldId id="1020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WRITING  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读写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60854" y="90058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 are arguing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want to know who is the most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 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help people carry heavy things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anyone here do this?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we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we can help farmers kill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杀死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lots of pests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害虫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their fields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the most helpful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9189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give people milk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the most helpful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help firefighters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can help the police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do many things for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are the most helpful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Sheep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very useful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provide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with wool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羊毛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thinks they are the most helpful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84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122738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对话内容，补全思维导图。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823398" y="1700808"/>
            <a:ext cx="4214167" cy="1783168"/>
            <a:chOff x="7500356" y="1736267"/>
            <a:chExt cx="4214167" cy="1783168"/>
          </a:xfrm>
        </p:grpSpPr>
        <p:pic>
          <p:nvPicPr>
            <p:cNvPr id="12" name="上分攻略.ep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500356" y="1736267"/>
              <a:ext cx="3796247" cy="1783168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7731213" y="2156058"/>
              <a:ext cx="3983310" cy="113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  <a:tabLst>
                  <a:tab pos="4231005" algn="l"/>
                  <a:tab pos="8011160" algn="l"/>
                </a:tabLst>
              </a:pPr>
              <a:r>
                <a:rPr lang="zh-CN" altLang="zh-CN" sz="2400" dirty="0">
                  <a:solidFill>
                    <a:srgbClr val="000000"/>
                  </a:solidFill>
                  <a:ea typeface="仿宋" panose="02010609060101010101" pitchFamily="49" charset="-122"/>
                  <a:cs typeface="Times New Roman" panose="02020603050405020304" pitchFamily="18" charset="0"/>
                </a:rPr>
                <a:t>《上分攻略》电子书</a:t>
              </a:r>
              <a:r>
                <a:rPr lang="en-US" altLang="zh-CN" sz="2400" dirty="0">
                  <a:solidFill>
                    <a:srgbClr val="000000"/>
                  </a:solidFill>
                  <a:cs typeface="Times New Roman" panose="02020603050405020304" pitchFamily="18" charset="0"/>
                </a:rPr>
                <a:t>P1</a:t>
              </a:r>
              <a:endPara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  <a:p>
              <a:pPr algn="just">
                <a:lnSpc>
                  <a:spcPct val="150000"/>
                </a:lnSpc>
                <a:spcAft>
                  <a:spcPts val="0"/>
                </a:spcAft>
                <a:tabLst>
                  <a:tab pos="4231005" algn="l"/>
                  <a:tab pos="8011160" algn="l"/>
                </a:tabLst>
              </a:pPr>
              <a:r>
                <a:rPr lang="zh-CN" altLang="zh-CN" sz="2400" dirty="0">
                  <a:solidFill>
                    <a:srgbClr val="000000"/>
                  </a:solidFill>
                  <a:ea typeface="仿宋" panose="02010609060101010101" pitchFamily="49" charset="-122"/>
                  <a:cs typeface="Times New Roman" panose="02020603050405020304" pitchFamily="18" charset="0"/>
                </a:rPr>
                <a:t>有本题阅读技巧</a:t>
              </a:r>
              <a:endPara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endParaRPr>
            </a:p>
          </p:txBody>
        </p:sp>
      </p:grpSp>
      <p:pic>
        <p:nvPicPr>
          <p:cNvPr id="15" name="gyy125.jpg" descr="id:21474968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544869"/>
            <a:ext cx="6936012" cy="502237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081980" y="1512301"/>
            <a:ext cx="295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800" smtClean="0">
                <a:cs typeface="Times New Roman" panose="02020603050405020304" pitchFamily="18" charset="0"/>
              </a:rPr>
              <a:t>           help </a:t>
            </a:r>
            <a:r>
              <a:rPr lang="en-US" altLang="zh-CN" sz="1800">
                <a:cs typeface="Times New Roman" panose="02020603050405020304" pitchFamily="18" charset="0"/>
              </a:rPr>
              <a:t>people carry </a:t>
            </a:r>
            <a:r>
              <a:rPr lang="en-US" altLang="zh-CN" sz="1800" smtClean="0">
                <a:cs typeface="Times New Roman" panose="02020603050405020304" pitchFamily="18" charset="0"/>
              </a:rPr>
              <a:t>heavy</a:t>
            </a:r>
            <a:r>
              <a:rPr lang="en-US" altLang="zh-CN" sz="1800" smtClean="0">
                <a:solidFill>
                  <a:srgbClr val="000000"/>
                </a:solidFill>
                <a:cs typeface="Times New Roman" panose="02020603050405020304" pitchFamily="18" charset="0"/>
              </a:rPr>
              <a:t>  </a:t>
            </a:r>
            <a:r>
              <a:rPr lang="en-US" altLang="zh-CN" sz="1800" smtClean="0">
                <a:cs typeface="Times New Roman" panose="02020603050405020304" pitchFamily="18" charset="0"/>
              </a:rPr>
              <a:t>things</a:t>
            </a:r>
            <a:endParaRPr lang="zh-CN" altLang="zh-CN" sz="18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86297" y="2674364"/>
            <a:ext cx="29480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800" dirty="0" smtClean="0"/>
              <a:t>            help </a:t>
            </a:r>
            <a:r>
              <a:rPr lang="en-US" altLang="zh-CN" sz="1800" dirty="0"/>
              <a:t>farmers kill lots of pests</a:t>
            </a:r>
            <a:r>
              <a:rPr lang="zh-CN" altLang="zh-CN" sz="1800" dirty="0">
                <a:cs typeface="宋体" panose="02010600030101010101" pitchFamily="2" charset="-122"/>
              </a:rPr>
              <a:t>（</a:t>
            </a:r>
            <a:r>
              <a:rPr lang="en-US" altLang="zh-CN" sz="1800" dirty="0"/>
              <a:t>in their fields</a:t>
            </a:r>
            <a:r>
              <a:rPr lang="zh-CN" altLang="zh-CN" sz="1800" dirty="0">
                <a:cs typeface="宋体" panose="02010600030101010101" pitchFamily="2" charset="-122"/>
              </a:rPr>
              <a:t>）</a:t>
            </a:r>
            <a:endParaRPr lang="zh-CN" altLang="zh-CN" sz="18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70513" y="3870151"/>
            <a:ext cx="671979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800">
                <a:cs typeface="Times New Roman" panose="02020603050405020304" pitchFamily="18" charset="0"/>
              </a:rPr>
              <a:t>Dogs</a:t>
            </a:r>
            <a:endParaRPr lang="zh-CN" altLang="zh-CN" sz="18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50990" y="4618718"/>
            <a:ext cx="2808313" cy="97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  <a:spcAft>
                <a:spcPts val="0"/>
              </a:spcAft>
            </a:pPr>
            <a:r>
              <a:rPr lang="en-US" altLang="zh-CN" sz="1800" dirty="0" smtClean="0">
                <a:cs typeface="Times New Roman" panose="02020603050405020304" pitchFamily="18" charset="0"/>
              </a:rPr>
              <a:t>            give </a:t>
            </a:r>
            <a:r>
              <a:rPr lang="en-US" altLang="zh-CN" sz="1800" dirty="0">
                <a:cs typeface="Times New Roman" panose="02020603050405020304" pitchFamily="18" charset="0"/>
              </a:rPr>
              <a:t>people milk every day</a:t>
            </a:r>
            <a:endParaRPr lang="zh-CN" altLang="zh-CN" sz="18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70513" y="5920402"/>
            <a:ext cx="774571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1800">
                <a:cs typeface="Times New Roman" panose="02020603050405020304" pitchFamily="18" charset="0"/>
              </a:rPr>
              <a:t>Sheep</a:t>
            </a:r>
            <a:endParaRPr lang="zh-CN" altLang="zh-CN" sz="18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686" y="892151"/>
            <a:ext cx="3096343" cy="46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06574" y="3284984"/>
            <a:ext cx="112332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054350" algn="ctr" eaLnBrk="1" hangingPunct="0">
              <a:spcAft>
                <a:spcPts val="0"/>
              </a:spcAft>
            </a:pP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are our friends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big and strong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have big ears and trunks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like eating leaves and roots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eat a lot of food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carry heavy things and walk for a long time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动物是我们的朋友，它能帮助我们做很多事情，你最喜欢的动物是什么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它有哪些特征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能做哪些事情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“Our Animal Friends”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为题，选择一种动物朋友写一写吧！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要求：语句通顺，用词得当，书写规范，语法正确，不少于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341959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628801"/>
            <a:ext cx="11459670" cy="331236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7181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介绍某种动物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介绍某种动物是人类的好朋友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可以帮助人类做很多事情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可按</a:t>
            </a:r>
            <a:r>
              <a:rPr lang="en-US" altLang="zh-CN" b="1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三步法</a:t>
            </a:r>
            <a:r>
              <a:rPr lang="en-US" altLang="zh-CN" b="1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写作。第一步开头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简要介绍某种动物的特点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第二步正文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介绍人们不会做的事并说明某种动物可以帮助他们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第三步结尾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表达情感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259" y="1614536"/>
            <a:ext cx="1693499" cy="509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67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924901"/>
            <a:ext cx="11459670" cy="258421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3281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参考词句</a:t>
            </a:r>
            <a:r>
              <a:rPr lang="zh-CN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horse,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dog,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cow,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cat,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hen,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solidFill>
                <a:prstClr val="black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cute,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clever,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strong,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useful,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things,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cross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solidFill>
                <a:prstClr val="black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prstClr val="black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horses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prstClr val="black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</a:t>
            </a:r>
            <a:r>
              <a:rPr lang="en-US" altLang="zh-CN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07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367</Words>
  <Application>Microsoft Office PowerPoint</Application>
  <PresentationFormat>自定义</PresentationFormat>
  <Paragraphs>33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396</cp:revision>
  <dcterms:created xsi:type="dcterms:W3CDTF">2020-11-06T05:24:00Z</dcterms:created>
  <dcterms:modified xsi:type="dcterms:W3CDTF">2025-06-10T02:27:11Z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